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87" r:id="rId3"/>
    <p:sldId id="259" r:id="rId4"/>
    <p:sldId id="284" r:id="rId5"/>
    <p:sldId id="264" r:id="rId6"/>
    <p:sldId id="280" r:id="rId7"/>
    <p:sldId id="260" r:id="rId8"/>
    <p:sldId id="288" r:id="rId9"/>
    <p:sldId id="289" r:id="rId10"/>
    <p:sldId id="291" r:id="rId11"/>
    <p:sldId id="290" r:id="rId12"/>
    <p:sldId id="292" r:id="rId13"/>
    <p:sldId id="293" r:id="rId14"/>
    <p:sldId id="294" r:id="rId15"/>
    <p:sldId id="295" r:id="rId16"/>
    <p:sldId id="265" r:id="rId17"/>
    <p:sldId id="266" r:id="rId18"/>
    <p:sldId id="285" r:id="rId19"/>
    <p:sldId id="267" r:id="rId20"/>
    <p:sldId id="269" r:id="rId21"/>
    <p:sldId id="270" r:id="rId22"/>
    <p:sldId id="286" r:id="rId23"/>
    <p:sldId id="268" r:id="rId24"/>
    <p:sldId id="271" r:id="rId25"/>
    <p:sldId id="281" r:id="rId26"/>
    <p:sldId id="279" r:id="rId27"/>
    <p:sldId id="283" r:id="rId28"/>
  </p:sldIdLst>
  <p:sldSz cx="9144000" cy="5143500" type="screen16x9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400"/>
    <a:srgbClr val="020000"/>
    <a:srgbClr val="7D7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E1336-3DBA-429B-B5D5-09EA82A8A160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A9DAF-FB87-4920-9F67-A6039AB4B7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927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CD35E-A712-46D1-A6AA-AA30F6769C5E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14548-63D0-4A12-B472-B2D78BA69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89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4548-63D0-4A12-B472-B2D78BA6905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60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BD4F-E7FB-FA4A-88DF-5E97BAE11657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009-5A83-7649-B1F8-B983915FF5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76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BD4F-E7FB-FA4A-88DF-5E97BAE11657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009-5A83-7649-B1F8-B983915FF5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41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BD4F-E7FB-FA4A-88DF-5E97BAE11657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009-5A83-7649-B1F8-B983915FF5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30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6884-5F72-481F-A36E-ECAF32F7789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F38B-8963-4F4F-A756-0EA22BADE8C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1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6884-5F72-481F-A36E-ECAF32F7789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F38B-8963-4F4F-A756-0EA22BADE8C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51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6884-5F72-481F-A36E-ECAF32F7789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F38B-8963-4F4F-A756-0EA22BADE8C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4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6884-5F72-481F-A36E-ECAF32F7789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F38B-8963-4F4F-A756-0EA22BADE8C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14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6884-5F72-481F-A36E-ECAF32F7789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F38B-8963-4F4F-A756-0EA22BADE8C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6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6884-5F72-481F-A36E-ECAF32F7789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F38B-8963-4F4F-A756-0EA22BADE8C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72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6884-5F72-481F-A36E-ECAF32F7789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F38B-8963-4F4F-A756-0EA22BADE8C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67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6884-5F72-481F-A36E-ECAF32F7789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F38B-8963-4F4F-A756-0EA22BADE8C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6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BD4F-E7FB-FA4A-88DF-5E97BAE11657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009-5A83-7649-B1F8-B983915FF5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059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6884-5F72-481F-A36E-ECAF32F7789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F38B-8963-4F4F-A756-0EA22BADE8C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2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6884-5F72-481F-A36E-ECAF32F7789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F38B-8963-4F4F-A756-0EA22BADE8C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76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6884-5F72-481F-A36E-ECAF32F7789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F38B-8963-4F4F-A756-0EA22BADE8C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3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BD4F-E7FB-FA4A-88DF-5E97BAE11657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009-5A83-7649-B1F8-B983915FF5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84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BD4F-E7FB-FA4A-88DF-5E97BAE11657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009-5A83-7649-B1F8-B983915FF5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29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BD4F-E7FB-FA4A-88DF-5E97BAE11657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009-5A83-7649-B1F8-B983915FF5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3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BD4F-E7FB-FA4A-88DF-5E97BAE11657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009-5A83-7649-B1F8-B983915FF5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48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BD4F-E7FB-FA4A-88DF-5E97BAE11657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009-5A83-7649-B1F8-B983915FF5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17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BD4F-E7FB-FA4A-88DF-5E97BAE11657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009-5A83-7649-B1F8-B983915FF5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89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BD4F-E7FB-FA4A-88DF-5E97BAE11657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009-5A83-7649-B1F8-B983915FF5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51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BD4F-E7FB-FA4A-88DF-5E97BAE11657}" type="datetimeFigureOut">
              <a:rPr lang="nl-NL" smtClean="0"/>
              <a:t>27-3-2018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C009-5A83-7649-B1F8-B983915FF5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34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CC56884-5F72-481F-A36E-ECAF32F7789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685800"/>
              <a:t>27-3-2018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36F38B-8963-4F4F-A756-0EA22BADE8C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6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ekens.n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95252"/>
            <a:ext cx="7772400" cy="1102519"/>
          </a:xfrm>
        </p:spPr>
        <p:txBody>
          <a:bodyPr/>
          <a:lstStyle/>
          <a:p>
            <a:r>
              <a:rPr lang="nl-NL" sz="3600" b="1" dirty="0" smtClean="0">
                <a:solidFill>
                  <a:schemeClr val="tx2"/>
                </a:solidFill>
              </a:rPr>
              <a:t>Elke </a:t>
            </a:r>
            <a:r>
              <a:rPr lang="nl-NL" sz="3600" b="1" smtClean="0">
                <a:solidFill>
                  <a:schemeClr val="tx2"/>
                </a:solidFill>
              </a:rPr>
              <a:t>les </a:t>
            </a:r>
            <a:r>
              <a:rPr lang="nl-NL" sz="3600" b="1" smtClean="0">
                <a:solidFill>
                  <a:schemeClr val="tx2"/>
                </a:solidFill>
              </a:rPr>
              <a:t>is een </a:t>
            </a:r>
            <a:r>
              <a:rPr lang="nl-NL" sz="3600" b="1" dirty="0" smtClean="0">
                <a:solidFill>
                  <a:schemeClr val="tx2"/>
                </a:solidFill>
              </a:rPr>
              <a:t>taalles</a:t>
            </a:r>
            <a:endParaRPr lang="nl-NL" sz="3600" b="1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164710"/>
            <a:ext cx="6400800" cy="1314450"/>
          </a:xfrm>
        </p:spPr>
        <p:txBody>
          <a:bodyPr>
            <a:normAutofit fontScale="77500" lnSpcReduction="20000"/>
          </a:bodyPr>
          <a:lstStyle/>
          <a:p>
            <a:r>
              <a:rPr lang="nl-NL" sz="2400" dirty="0" smtClean="0">
                <a:solidFill>
                  <a:schemeClr val="tx2"/>
                </a:solidFill>
              </a:rPr>
              <a:t>Welke taalsteun hebben </a:t>
            </a:r>
          </a:p>
          <a:p>
            <a:r>
              <a:rPr lang="nl-NL" sz="2400" dirty="0" smtClean="0">
                <a:solidFill>
                  <a:schemeClr val="tx2"/>
                </a:solidFill>
              </a:rPr>
              <a:t>mbo-studenten nodig?</a:t>
            </a:r>
          </a:p>
          <a:p>
            <a:endParaRPr lang="nl-NL" sz="2000" dirty="0">
              <a:solidFill>
                <a:schemeClr val="tx2"/>
              </a:solidFill>
            </a:endParaRPr>
          </a:p>
          <a:p>
            <a:r>
              <a:rPr lang="nl-NL" sz="1600" dirty="0" smtClean="0">
                <a:solidFill>
                  <a:schemeClr val="tx2"/>
                </a:solidFill>
              </a:rPr>
              <a:t>Landstede MBO Harderwijk</a:t>
            </a:r>
          </a:p>
          <a:p>
            <a:r>
              <a:rPr lang="nl-NL" sz="1600" dirty="0" smtClean="0">
                <a:solidFill>
                  <a:schemeClr val="tx2"/>
                </a:solidFill>
              </a:rPr>
              <a:t>Tiddo Ekens, 27 maart 2018</a:t>
            </a:r>
            <a:endParaRPr lang="nl-NL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26" y="819508"/>
            <a:ext cx="5199371" cy="394902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44" y="351148"/>
            <a:ext cx="744995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3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423" y="388125"/>
            <a:ext cx="4845041" cy="442645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53259" y="472412"/>
            <a:ext cx="3516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Techniek, </a:t>
            </a:r>
            <a:r>
              <a:rPr lang="nl-NL" b="1" dirty="0" err="1"/>
              <a:t>TransferE</a:t>
            </a:r>
            <a:r>
              <a:rPr lang="nl-NL" b="1" dirty="0"/>
              <a:t> Elektrotechniek 1MK, theorieboek, </a:t>
            </a:r>
            <a:r>
              <a:rPr lang="nl-NL" b="1" dirty="0" smtClean="0"/>
              <a:t>ThiemeMeulenhoff</a:t>
            </a:r>
            <a:r>
              <a:rPr lang="nl-NL" b="1" dirty="0"/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311415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82" y="429104"/>
            <a:ext cx="6962128" cy="4714396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601925" y="107369"/>
            <a:ext cx="75224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nl-NL" sz="1000" b="1" dirty="0">
                <a:latin typeface="Arial" panose="020B0604020202020204" pitchFamily="34" charset="0"/>
                <a:ea typeface="Calibri" panose="020F0502020204030204" pitchFamily="34" charset="0"/>
              </a:rPr>
              <a:t>Techniek, </a:t>
            </a:r>
            <a:r>
              <a:rPr lang="nl-NL" sz="10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TransferE</a:t>
            </a:r>
            <a:r>
              <a:rPr lang="nl-NL" sz="1000" b="1" dirty="0">
                <a:latin typeface="Arial" panose="020B0604020202020204" pitchFamily="34" charset="0"/>
                <a:ea typeface="Calibri" panose="020F0502020204030204" pitchFamily="34" charset="0"/>
              </a:rPr>
              <a:t> Elektrotechniek 1MK, werkboek, </a:t>
            </a:r>
            <a:r>
              <a:rPr lang="nl-NL" sz="1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ThiemeMeulenhoff</a:t>
            </a:r>
            <a:r>
              <a:rPr lang="nl-NL" sz="1000" b="1" dirty="0">
                <a:latin typeface="Arial" panose="020B0604020202020204" pitchFamily="34" charset="0"/>
                <a:ea typeface="Calibri" panose="020F0502020204030204" pitchFamily="34" charset="0"/>
              </a:rPr>
              <a:t>, 2012</a:t>
            </a:r>
            <a:endParaRPr lang="nl-NL" sz="1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nl-NL" sz="1000" b="1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nl-NL" sz="1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00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107" y="177617"/>
            <a:ext cx="5159777" cy="4353412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22499" y="929024"/>
            <a:ext cx="25720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b="1" dirty="0">
                <a:latin typeface="Arial" panose="020B0604020202020204" pitchFamily="34" charset="0"/>
                <a:ea typeface="Calibri" panose="020F0502020204030204" pitchFamily="34" charset="0"/>
              </a:rPr>
              <a:t>Beveiligingsmedewerker niveau </a:t>
            </a:r>
            <a:r>
              <a:rPr lang="nl-NL" sz="1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</a:p>
          <a:p>
            <a:r>
              <a:rPr lang="nl-NL" sz="1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In Orde</a:t>
            </a:r>
          </a:p>
          <a:p>
            <a:r>
              <a:rPr lang="nl-NL" sz="1000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Edu’Actief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436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3265" r="5318"/>
          <a:stretch/>
        </p:blipFill>
        <p:spPr>
          <a:xfrm>
            <a:off x="72362" y="427597"/>
            <a:ext cx="5624548" cy="4400961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6252786" y="906705"/>
            <a:ext cx="22390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1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Beveiligingsmedewerker niveau 2</a:t>
            </a:r>
          </a:p>
          <a:p>
            <a:pPr lvl="0"/>
            <a:r>
              <a:rPr lang="nl-NL" sz="1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Orde</a:t>
            </a:r>
          </a:p>
          <a:p>
            <a:pPr lvl="0"/>
            <a:r>
              <a:rPr lang="nl-NL" sz="1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Edu’Actief</a:t>
            </a: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98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smtClean="0">
                <a:solidFill>
                  <a:schemeClr val="tx2"/>
                </a:solidFill>
              </a:rPr>
              <a:t>Wat werkt?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solidFill>
                  <a:schemeClr val="tx2"/>
                </a:solidFill>
              </a:rPr>
              <a:t>context bieden</a:t>
            </a:r>
          </a:p>
          <a:p>
            <a:r>
              <a:rPr lang="nl-NL" sz="2000" dirty="0" smtClean="0">
                <a:solidFill>
                  <a:schemeClr val="tx2"/>
                </a:solidFill>
              </a:rPr>
              <a:t>interactie bevorderen</a:t>
            </a:r>
          </a:p>
          <a:p>
            <a:r>
              <a:rPr lang="nl-NL" sz="2000" dirty="0" smtClean="0">
                <a:solidFill>
                  <a:schemeClr val="tx2"/>
                </a:solidFill>
              </a:rPr>
              <a:t>taalsteun bieden</a:t>
            </a:r>
          </a:p>
          <a:p>
            <a:endParaRPr lang="nl-NL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2000" i="1" dirty="0" smtClean="0">
                <a:solidFill>
                  <a:schemeClr val="tx2"/>
                </a:solidFill>
              </a:rPr>
              <a:t>Bron: Handboek taalgericht vakonderwijs, Hajer en Meestringa, 2015</a:t>
            </a:r>
            <a:endParaRPr lang="nl-NL" sz="2000" i="1" dirty="0">
              <a:solidFill>
                <a:schemeClr val="tx2"/>
              </a:solidFill>
            </a:endParaRPr>
          </a:p>
        </p:txBody>
      </p:sp>
      <p:pic>
        <p:nvPicPr>
          <p:cNvPr id="4" name="Afbeelding 3" descr="9789046904480-Handboek-taalgericht-vakonderwij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64" y="1063229"/>
            <a:ext cx="2055495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9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smtClean="0">
                <a:solidFill>
                  <a:schemeClr val="tx2"/>
                </a:solidFill>
              </a:rPr>
              <a:t>Drie didactische tips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1) Bied veel gevarieerde </a:t>
            </a:r>
            <a:r>
              <a:rPr lang="nl-NL" sz="2000" u="sng" dirty="0">
                <a:solidFill>
                  <a:schemeClr val="accent1">
                    <a:lumMod val="50000"/>
                  </a:schemeClr>
                </a:solidFill>
              </a:rPr>
              <a:t>context</a:t>
            </a:r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 aan</a:t>
            </a:r>
          </a:p>
          <a:p>
            <a:pPr lvl="1"/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een (persoonlijk) verhaal, </a:t>
            </a:r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actualiseer, breng het in het hier en nu, visualiseer (YouTube), </a:t>
            </a:r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eigen ervaringen</a:t>
            </a:r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lvl="1"/>
            <a:endParaRPr lang="nl-NL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) Stimuleer </a:t>
            </a:r>
            <a:r>
              <a:rPr lang="nl-NL" sz="2000" u="sng" dirty="0">
                <a:solidFill>
                  <a:schemeClr val="accent1">
                    <a:lumMod val="50000"/>
                  </a:schemeClr>
                </a:solidFill>
              </a:rPr>
              <a:t>interactie</a:t>
            </a:r>
          </a:p>
          <a:p>
            <a:pPr lvl="1"/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praten en </a:t>
            </a:r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schrijven, check-in-duo’s</a:t>
            </a:r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nl-NL" sz="2000" i="1" dirty="0" smtClean="0">
                <a:solidFill>
                  <a:schemeClr val="accent1">
                    <a:lumMod val="50000"/>
                  </a:schemeClr>
                </a:solidFill>
              </a:rPr>
              <a:t>modeling</a:t>
            </a:r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 (voordoen, samen doen, zelf doen), overleggen …</a:t>
            </a:r>
          </a:p>
          <a:p>
            <a:pPr lvl="1"/>
            <a:endParaRPr lang="nl-NL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Geef </a:t>
            </a:r>
            <a:r>
              <a:rPr lang="nl-NL" sz="2000" u="sng" dirty="0" smtClean="0">
                <a:solidFill>
                  <a:schemeClr val="accent1">
                    <a:lumMod val="50000"/>
                  </a:schemeClr>
                </a:solidFill>
              </a:rPr>
              <a:t>taalsteun</a:t>
            </a:r>
            <a:endParaRPr lang="nl-NL" sz="2000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schrijf het woord op, onderstreep, doe voor, maak een mindmap/woordweb, gebruik </a:t>
            </a:r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synoniemen, </a:t>
            </a:r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associeer, sluit aan bij eigen </a:t>
            </a:r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taal leerlingen…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28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b="1" dirty="0" smtClean="0">
                <a:solidFill>
                  <a:schemeClr val="tx2"/>
                </a:solidFill>
              </a:rPr>
              <a:t>Welke lessen lopen lekker? </a:t>
            </a:r>
            <a:br>
              <a:rPr lang="nl-NL" sz="3200" b="1" dirty="0" smtClean="0">
                <a:solidFill>
                  <a:schemeClr val="tx2"/>
                </a:solidFill>
              </a:rPr>
            </a:br>
            <a:r>
              <a:rPr lang="nl-NL" sz="3200" b="1" dirty="0" smtClean="0">
                <a:solidFill>
                  <a:schemeClr val="tx2"/>
                </a:solidFill>
              </a:rPr>
              <a:t>Wat gebeurt er dan?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>
                <a:solidFill>
                  <a:schemeClr val="tx2"/>
                </a:solidFill>
              </a:rPr>
              <a:t>aansluiten bij </a:t>
            </a:r>
            <a:r>
              <a:rPr lang="nl-NL" sz="2000" b="1" dirty="0" smtClean="0">
                <a:solidFill>
                  <a:schemeClr val="tx2"/>
                </a:solidFill>
              </a:rPr>
              <a:t>drie basisbehoeften </a:t>
            </a:r>
            <a:r>
              <a:rPr lang="nl-NL" sz="2000" dirty="0" smtClean="0">
                <a:solidFill>
                  <a:schemeClr val="tx2"/>
                </a:solidFill>
              </a:rPr>
              <a:t>(</a:t>
            </a:r>
            <a:r>
              <a:rPr lang="nl-NL" sz="2000" dirty="0" err="1" smtClean="0">
                <a:solidFill>
                  <a:schemeClr val="tx2"/>
                </a:solidFill>
              </a:rPr>
              <a:t>Deci</a:t>
            </a:r>
            <a:r>
              <a:rPr lang="nl-NL" sz="2000" dirty="0" smtClean="0">
                <a:solidFill>
                  <a:schemeClr val="tx2"/>
                </a:solidFill>
              </a:rPr>
              <a:t>/Ryan, 1985/2000)</a:t>
            </a: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b="1" dirty="0" smtClean="0">
                <a:solidFill>
                  <a:schemeClr val="tx2"/>
                </a:solidFill>
              </a:rPr>
              <a:t>relatie </a:t>
            </a:r>
            <a:r>
              <a:rPr lang="nl-NL" sz="2000" dirty="0" smtClean="0">
                <a:solidFill>
                  <a:schemeClr val="tx2"/>
                </a:solidFill>
              </a:rPr>
              <a:t>&gt; ik hoor erbij, contact, interactie, elkaar zien</a:t>
            </a: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b="1" dirty="0" smtClean="0">
                <a:solidFill>
                  <a:schemeClr val="tx2"/>
                </a:solidFill>
              </a:rPr>
              <a:t>competentie </a:t>
            </a:r>
            <a:r>
              <a:rPr lang="nl-NL" sz="2000" dirty="0" smtClean="0">
                <a:solidFill>
                  <a:schemeClr val="tx2"/>
                </a:solidFill>
              </a:rPr>
              <a:t>&gt; ik kan het, niet te makkelijk, moeilijk maar haalbaar</a:t>
            </a: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b="1" dirty="0" smtClean="0">
                <a:solidFill>
                  <a:schemeClr val="tx2"/>
                </a:solidFill>
              </a:rPr>
              <a:t>autonomie </a:t>
            </a:r>
            <a:r>
              <a:rPr lang="nl-NL" sz="2000" dirty="0" smtClean="0">
                <a:solidFill>
                  <a:schemeClr val="tx2"/>
                </a:solidFill>
              </a:rPr>
              <a:t>&gt; ik kan het zelf, keuzevrijheid, zelf route bepalen, vrijheid in volgorde, product en proces</a:t>
            </a:r>
            <a:endParaRPr lang="nl-N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9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smtClean="0">
                <a:solidFill>
                  <a:schemeClr val="tx2"/>
                </a:solidFill>
              </a:rPr>
              <a:t>Enkele hulpmiddelen voor studenten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stappenplan lezen</a:t>
            </a:r>
            <a:endParaRPr lang="nl-NL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afspraken antwoorden bij alle vakken</a:t>
            </a:r>
          </a:p>
          <a:p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woordenlijst schooltaalwoorden</a:t>
            </a:r>
          </a:p>
          <a:p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feedback geven op taalgebruik</a:t>
            </a:r>
            <a:endParaRPr lang="nl-NL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43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smtClean="0">
                <a:solidFill>
                  <a:schemeClr val="tx2"/>
                </a:solidFill>
              </a:rPr>
              <a:t>Voorbeeld stappenplan lezen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chemeClr val="tx2"/>
                </a:solidFill>
              </a:rPr>
              <a:t>Voor het lezen</a:t>
            </a:r>
          </a:p>
          <a:p>
            <a:pPr marL="0" indent="0">
              <a:buNone/>
            </a:pPr>
            <a:r>
              <a:rPr lang="nl-NL" sz="2000" b="1" dirty="0">
                <a:solidFill>
                  <a:schemeClr val="tx2"/>
                </a:solidFill>
              </a:rPr>
              <a:t>1</a:t>
            </a:r>
            <a:r>
              <a:rPr lang="nl-NL" sz="2000" dirty="0">
                <a:solidFill>
                  <a:schemeClr val="tx2"/>
                </a:solidFill>
              </a:rPr>
              <a:t> Kijk naar de titel, tussenkopjes, plaatjes en opvallende woorden. 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</a:rPr>
              <a:t>Beschrijf in enkele woorden waar de tekst volgens jou over gaat.</a:t>
            </a:r>
          </a:p>
          <a:p>
            <a:endParaRPr lang="nl-NL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chemeClr val="tx2"/>
                </a:solidFill>
              </a:rPr>
              <a:t>Tijdens het lezen</a:t>
            </a:r>
          </a:p>
          <a:p>
            <a:pPr marL="0" indent="0">
              <a:buNone/>
            </a:pPr>
            <a:r>
              <a:rPr lang="nl-NL" sz="2000" b="1" dirty="0">
                <a:solidFill>
                  <a:schemeClr val="tx2"/>
                </a:solidFill>
              </a:rPr>
              <a:t>2</a:t>
            </a:r>
            <a:r>
              <a:rPr lang="nl-NL" sz="2000" dirty="0">
                <a:solidFill>
                  <a:schemeClr val="tx2"/>
                </a:solidFill>
              </a:rPr>
              <a:t> Lees de hele tekst. Begrijp je wat er staat?</a:t>
            </a: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chemeClr val="tx2"/>
                </a:solidFill>
              </a:rPr>
              <a:t>Na het lezen</a:t>
            </a:r>
          </a:p>
          <a:p>
            <a:pPr marL="0" indent="0">
              <a:buNone/>
            </a:pPr>
            <a:r>
              <a:rPr lang="nl-NL" sz="2000" b="1" dirty="0">
                <a:solidFill>
                  <a:schemeClr val="tx2"/>
                </a:solidFill>
              </a:rPr>
              <a:t>3</a:t>
            </a:r>
            <a:r>
              <a:rPr lang="nl-NL" sz="2000" dirty="0">
                <a:solidFill>
                  <a:schemeClr val="tx2"/>
                </a:solidFill>
              </a:rPr>
              <a:t> Beschrijf in enkele zinnen waar de tekst over gaat. Maak een mindmap of onderstreep de belangrijkste woorden en zinnen in de tekst.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57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smtClean="0">
                <a:solidFill>
                  <a:schemeClr val="tx2"/>
                </a:solidFill>
              </a:rPr>
              <a:t>Programma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76485"/>
            <a:ext cx="8229600" cy="3394472"/>
          </a:xfrm>
        </p:spPr>
        <p:txBody>
          <a:bodyPr>
            <a:normAutofit/>
          </a:bodyPr>
          <a:lstStyle/>
          <a:p>
            <a:r>
              <a:rPr lang="nl-NL" sz="2000" dirty="0" smtClean="0">
                <a:solidFill>
                  <a:schemeClr val="tx2"/>
                </a:solidFill>
              </a:rPr>
              <a:t>Kennismaking</a:t>
            </a: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Waar gaat het om bij taalbeleid?</a:t>
            </a: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Uitwisseling 1: </a:t>
            </a:r>
            <a:r>
              <a:rPr lang="nl-NL" sz="1600" dirty="0" smtClean="0">
                <a:solidFill>
                  <a:schemeClr val="tx2"/>
                </a:solidFill>
              </a:rPr>
              <a:t>welke taalvaardigheden beheersen studenten?</a:t>
            </a: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Welke aanpakken zijn er? Wat werkt?</a:t>
            </a: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Uitwisseling 2: </a:t>
            </a:r>
            <a:r>
              <a:rPr lang="nl-NL" sz="1600" dirty="0" smtClean="0">
                <a:solidFill>
                  <a:schemeClr val="tx2"/>
                </a:solidFill>
              </a:rPr>
              <a:t>welke taalsteun hebben studenten nodig?</a:t>
            </a:r>
            <a:endParaRPr lang="nl-NL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smtClean="0">
                <a:solidFill>
                  <a:schemeClr val="tx2"/>
                </a:solidFill>
              </a:rPr>
              <a:t>Afspraken antwoorden formuleren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b="1" dirty="0" smtClean="0">
                <a:solidFill>
                  <a:schemeClr val="tx2"/>
                </a:solidFill>
              </a:rPr>
              <a:t>1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>
                <a:solidFill>
                  <a:schemeClr val="tx2"/>
                </a:solidFill>
              </a:rPr>
              <a:t>Laat bij elk antwoord ruimte over. </a:t>
            </a:r>
            <a:r>
              <a:rPr lang="nl-NL" sz="2000" dirty="0" smtClean="0">
                <a:solidFill>
                  <a:schemeClr val="tx2"/>
                </a:solidFill>
              </a:rPr>
              <a:t>Dan kun je </a:t>
            </a:r>
            <a:r>
              <a:rPr lang="nl-NL" sz="2000" dirty="0">
                <a:solidFill>
                  <a:schemeClr val="tx2"/>
                </a:solidFill>
              </a:rPr>
              <a:t>er later nog iets bij </a:t>
            </a:r>
            <a:r>
              <a:rPr lang="nl-NL" sz="2000" dirty="0" smtClean="0">
                <a:solidFill>
                  <a:schemeClr val="tx2"/>
                </a:solidFill>
              </a:rPr>
              <a:t>schrijven.</a:t>
            </a:r>
          </a:p>
          <a:p>
            <a:pPr marL="0" indent="0">
              <a:buNone/>
            </a:pPr>
            <a:endParaRPr lang="nl-NL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tx2"/>
                </a:solidFill>
              </a:rPr>
              <a:t>2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>
                <a:solidFill>
                  <a:schemeClr val="tx2"/>
                </a:solidFill>
              </a:rPr>
              <a:t>Schrijf in hele zinnen. Gebruik bij elke zin </a:t>
            </a:r>
            <a:r>
              <a:rPr lang="nl-NL" sz="2000" dirty="0" smtClean="0">
                <a:solidFill>
                  <a:schemeClr val="tx2"/>
                </a:solidFill>
              </a:rPr>
              <a:t>een </a:t>
            </a:r>
            <a:r>
              <a:rPr lang="nl-NL" sz="2000" dirty="0">
                <a:solidFill>
                  <a:schemeClr val="tx2"/>
                </a:solidFill>
              </a:rPr>
              <a:t>hoofdletter en een punt.</a:t>
            </a:r>
          </a:p>
          <a:p>
            <a:pPr marL="0" indent="0">
              <a:buNone/>
            </a:pPr>
            <a:endParaRPr lang="nl-NL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tx2"/>
                </a:solidFill>
              </a:rPr>
              <a:t>3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>
                <a:solidFill>
                  <a:schemeClr val="tx2"/>
                </a:solidFill>
              </a:rPr>
              <a:t>Let op je handschrift. Een ander moet het goed kunnen lezen.</a:t>
            </a:r>
          </a:p>
          <a:p>
            <a:pPr marL="0" indent="0">
              <a:buNone/>
            </a:pPr>
            <a:endParaRPr lang="nl-NL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tx2"/>
                </a:solidFill>
              </a:rPr>
              <a:t>4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>
                <a:solidFill>
                  <a:schemeClr val="tx2"/>
                </a:solidFill>
              </a:rPr>
              <a:t>Bij grotere opdrachten: herhaal de vraag in je antwoord</a:t>
            </a:r>
            <a:r>
              <a:rPr lang="nl-NL" sz="20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chemeClr val="tx2"/>
                </a:solidFill>
              </a:rPr>
              <a:t>5</a:t>
            </a:r>
            <a:r>
              <a:rPr lang="nl-NL" sz="2000" dirty="0" smtClean="0">
                <a:solidFill>
                  <a:schemeClr val="tx2"/>
                </a:solidFill>
              </a:rPr>
              <a:t> Bij alle vakken lees je je antwoord terug om de spelling te checken.</a:t>
            </a:r>
            <a:r>
              <a:rPr lang="nl-NL" dirty="0" smtClean="0">
                <a:solidFill>
                  <a:schemeClr val="tx2"/>
                </a:solidFill>
              </a:rPr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4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smtClean="0">
                <a:solidFill>
                  <a:schemeClr val="tx2"/>
                </a:solidFill>
              </a:rPr>
              <a:t>Feedback op taalgebruik geven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solidFill>
                  <a:schemeClr val="tx2"/>
                </a:solidFill>
              </a:rPr>
              <a:t>kruisje in de kantlijn &gt; er staat een spelfout in deze regel</a:t>
            </a: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kringeltje onder zin of alinea &gt; als de zinnen niet lopen</a:t>
            </a:r>
          </a:p>
          <a:p>
            <a:endParaRPr lang="nl-NL" sz="2000" dirty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vraagteken in de kantlijn &gt; als je de inhoud niet begrijpt</a:t>
            </a:r>
          </a:p>
          <a:p>
            <a:endParaRPr lang="nl-NL" sz="2000" dirty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krulletje of vinkje in de kantlijn &gt; mooie zin, wil ik vaker zien</a:t>
            </a: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drie complimenten en één tip</a:t>
            </a:r>
          </a:p>
          <a:p>
            <a:pPr>
              <a:buFontTx/>
              <a:buChar char="-"/>
            </a:pPr>
            <a:endParaRPr lang="nl-NL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2000" dirty="0" smtClean="0">
                <a:solidFill>
                  <a:schemeClr val="tx2"/>
                </a:solidFill>
              </a:rPr>
              <a:t>Vraagteken (begrijp het niet)</a:t>
            </a:r>
            <a:endParaRPr lang="nl-NL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74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3463"/>
            <a:ext cx="8229600" cy="857250"/>
          </a:xfrm>
        </p:spPr>
        <p:txBody>
          <a:bodyPr/>
          <a:lstStyle/>
          <a:p>
            <a:r>
              <a:rPr lang="nl-NL" sz="3200" b="1" dirty="0" smtClean="0">
                <a:solidFill>
                  <a:schemeClr val="tx2"/>
                </a:solidFill>
              </a:rPr>
              <a:t>Cruciale schooltaalwoorden</a:t>
            </a:r>
            <a:endParaRPr lang="nl-NL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837099"/>
              </p:ext>
            </p:extLst>
          </p:nvPr>
        </p:nvGraphicFramePr>
        <p:xfrm>
          <a:off x="457200" y="664672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aangeven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aantasten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aantreffen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aanvaarden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aanvankelijk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achten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achtereenvolgens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achterhalen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afhankelijk zijn van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afnemen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anderzijds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baseren op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beheersen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behoorlijk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behoren tot/bij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beïnvloeden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beoordelen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beschikken over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beschouwen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beseffen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bestemd zijn voor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betrekkelijk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betrekking hebben op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bevatten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blijken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blz.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bovendien</a:t>
                      </a:r>
                    </a:p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ca.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combinatie, de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conclusie, de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conflict, het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consequentie, de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constateren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d.m.v.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dankzij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definitief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desnoods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dienen voor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dikwijls</a:t>
                      </a:r>
                    </a:p>
                    <a:p>
                      <a:r>
                        <a:rPr lang="nl-N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diverse</a:t>
                      </a:r>
                    </a:p>
                    <a:p>
                      <a:endParaRPr lang="nl-NL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9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9046" t="9407" r="23361" b="5321"/>
          <a:stretch/>
        </p:blipFill>
        <p:spPr bwMode="auto">
          <a:xfrm>
            <a:off x="-193964" y="-215690"/>
            <a:ext cx="9638661" cy="6126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18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b="1" dirty="0" smtClean="0">
                <a:solidFill>
                  <a:schemeClr val="tx2"/>
                </a:solidFill>
              </a:rPr>
              <a:t>Uitwisseling 2:</a:t>
            </a:r>
            <a:br>
              <a:rPr lang="nl-NL" sz="3200" b="1" dirty="0" smtClean="0">
                <a:solidFill>
                  <a:schemeClr val="tx2"/>
                </a:solidFill>
              </a:rPr>
            </a:br>
            <a:r>
              <a:rPr lang="nl-NL" sz="3200" b="1" dirty="0" smtClean="0">
                <a:solidFill>
                  <a:schemeClr val="tx2"/>
                </a:solidFill>
              </a:rPr>
              <a:t>Welke steun hebben studenten nodig?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Welke taalsteun hebben studenten nodig? </a:t>
            </a:r>
          </a:p>
          <a:p>
            <a:endParaRPr lang="nl-NL" sz="2000" dirty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Waar kun je morgen zelf al meer nadruk op leggen?</a:t>
            </a:r>
          </a:p>
          <a:p>
            <a:endParaRPr lang="nl-NL" sz="2000" dirty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Wat zeg je over vandaag tegen een collega die er niet bij kon zijn?</a:t>
            </a:r>
            <a:endParaRPr lang="nl-NL" sz="2000" dirty="0">
              <a:solidFill>
                <a:schemeClr val="tx2"/>
              </a:solidFill>
            </a:endParaRP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2000" dirty="0"/>
          </a:p>
          <a:p>
            <a:endParaRPr lang="nl-NL" sz="2000" dirty="0" smtClean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602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smtClean="0">
                <a:solidFill>
                  <a:schemeClr val="tx2"/>
                </a:solidFill>
              </a:rPr>
              <a:t>Bewust &gt; bereid &gt; bekwaam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solidFill>
                  <a:schemeClr val="tx2"/>
                </a:solidFill>
              </a:rPr>
              <a:t>bewust</a:t>
            </a:r>
          </a:p>
          <a:p>
            <a:pPr marL="457200" lvl="1" indent="0">
              <a:buNone/>
            </a:pPr>
            <a:r>
              <a:rPr lang="nl-NL" sz="2000" i="1" dirty="0" smtClean="0">
                <a:solidFill>
                  <a:schemeClr val="tx2"/>
                </a:solidFill>
              </a:rPr>
              <a:t>&gt; wat is er aan de hand? wat is het probleem?</a:t>
            </a:r>
          </a:p>
          <a:p>
            <a:pPr lvl="1"/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bereid</a:t>
            </a:r>
          </a:p>
          <a:p>
            <a:pPr marL="457200" lvl="1" indent="0">
              <a:buNone/>
            </a:pPr>
            <a:r>
              <a:rPr lang="nl-NL" sz="2000" i="1" dirty="0" smtClean="0">
                <a:solidFill>
                  <a:schemeClr val="tx2"/>
                </a:solidFill>
              </a:rPr>
              <a:t>&gt; welke rol wil/kan ik nemen?</a:t>
            </a:r>
          </a:p>
          <a:p>
            <a:pPr lvl="1"/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bekwaam</a:t>
            </a:r>
          </a:p>
          <a:p>
            <a:pPr marL="457200" lvl="1" indent="0">
              <a:buNone/>
            </a:pPr>
            <a:r>
              <a:rPr lang="nl-NL" sz="2000" i="1" dirty="0" smtClean="0">
                <a:solidFill>
                  <a:schemeClr val="tx2"/>
                </a:solidFill>
              </a:rPr>
              <a:t>&gt; wat heb ik nodig om dat te kunnen?</a:t>
            </a:r>
            <a:endParaRPr lang="nl-NL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smtClean="0">
                <a:solidFill>
                  <a:schemeClr val="tx2"/>
                </a:solidFill>
              </a:rPr>
              <a:t>Meer informatie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sz="2000" dirty="0" smtClean="0">
              <a:hlinkClick r:id="rId2"/>
            </a:endParaRPr>
          </a:p>
          <a:p>
            <a:pPr marL="0" indent="0" algn="ctr">
              <a:buNone/>
            </a:pPr>
            <a:endParaRPr lang="nl-NL" sz="2000" dirty="0">
              <a:hlinkClick r:id="rId2"/>
            </a:endParaRPr>
          </a:p>
          <a:p>
            <a:pPr marL="0" indent="0" algn="ctr">
              <a:buNone/>
            </a:pPr>
            <a:endParaRPr lang="nl-NL" sz="2000" dirty="0" smtClean="0">
              <a:hlinkClick r:id="rId2"/>
            </a:endParaRPr>
          </a:p>
          <a:p>
            <a:pPr marL="0" indent="0" algn="ctr">
              <a:buNone/>
            </a:pPr>
            <a:r>
              <a:rPr lang="nl-NL" sz="2000" dirty="0" smtClean="0">
                <a:solidFill>
                  <a:schemeClr val="tx2"/>
                </a:solidFill>
              </a:rPr>
              <a:t>info@ekens.nl</a:t>
            </a:r>
          </a:p>
          <a:p>
            <a:pPr marL="0" indent="0" algn="ctr">
              <a:buNone/>
            </a:pPr>
            <a:r>
              <a:rPr lang="nl-NL" sz="2000" dirty="0" smtClean="0">
                <a:solidFill>
                  <a:schemeClr val="tx2"/>
                </a:solidFill>
              </a:rPr>
              <a:t>www.ekens.nl/taalbeleid</a:t>
            </a:r>
          </a:p>
          <a:p>
            <a:pPr marL="0" indent="0" algn="ctr">
              <a:buNone/>
            </a:pPr>
            <a:endParaRPr lang="nl-N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>
                <a:solidFill>
                  <a:schemeClr val="tx2"/>
                </a:solidFill>
              </a:rPr>
              <a:t>Wat krijgen </a:t>
            </a:r>
            <a:r>
              <a:rPr lang="nl-NL" sz="3600" b="1" dirty="0" smtClean="0">
                <a:solidFill>
                  <a:schemeClr val="tx2"/>
                </a:solidFill>
              </a:rPr>
              <a:t>studenten </a:t>
            </a:r>
            <a:r>
              <a:rPr lang="nl-NL" sz="3600" b="1" dirty="0">
                <a:solidFill>
                  <a:schemeClr val="tx2"/>
                </a:solidFill>
              </a:rPr>
              <a:t>bij Nederlands?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5335" y="1684372"/>
            <a:ext cx="2403258" cy="27712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055" y="1736702"/>
            <a:ext cx="1790700" cy="25527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" t="8928" r="15060" b="8194"/>
          <a:stretch/>
        </p:blipFill>
        <p:spPr>
          <a:xfrm>
            <a:off x="980183" y="1736702"/>
            <a:ext cx="1914321" cy="271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smtClean="0">
                <a:solidFill>
                  <a:schemeClr val="tx2"/>
                </a:solidFill>
              </a:rPr>
              <a:t>Taal volgens Inspectie, PISA, OESO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solidFill>
                  <a:schemeClr val="tx2"/>
                </a:solidFill>
              </a:rPr>
              <a:t>taal- en rekenvaardigheid is sleutel tot succes in alle vakken: elke les is een taalles</a:t>
            </a:r>
          </a:p>
          <a:p>
            <a:endParaRPr lang="nl-NL" sz="2400" dirty="0" smtClean="0">
              <a:solidFill>
                <a:schemeClr val="tx2"/>
              </a:solidFill>
            </a:endParaRPr>
          </a:p>
          <a:p>
            <a:r>
              <a:rPr lang="nl-NL" sz="2400" dirty="0" smtClean="0">
                <a:solidFill>
                  <a:schemeClr val="tx2"/>
                </a:solidFill>
              </a:rPr>
              <a:t>goede taal- en rekenvaardigheid leidt tot hoger eindonderwijs</a:t>
            </a:r>
          </a:p>
          <a:p>
            <a:endParaRPr lang="nl-NL" sz="2400" dirty="0">
              <a:solidFill>
                <a:schemeClr val="tx2"/>
              </a:solidFill>
            </a:endParaRPr>
          </a:p>
          <a:p>
            <a:r>
              <a:rPr lang="nl-NL" sz="2400" dirty="0" smtClean="0">
                <a:solidFill>
                  <a:schemeClr val="tx2"/>
                </a:solidFill>
              </a:rPr>
              <a:t>taal, rekenen en Engels zijn kernvakken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601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b="1" dirty="0" smtClean="0">
                <a:solidFill>
                  <a:schemeClr val="tx2"/>
                </a:solidFill>
              </a:rPr>
              <a:t>Uitwisseling 1:</a:t>
            </a:r>
            <a:br>
              <a:rPr lang="nl-NL" sz="3200" b="1" dirty="0" smtClean="0">
                <a:solidFill>
                  <a:schemeClr val="tx2"/>
                </a:solidFill>
              </a:rPr>
            </a:br>
            <a:r>
              <a:rPr lang="nl-NL" sz="3200" b="1" dirty="0" smtClean="0">
                <a:solidFill>
                  <a:schemeClr val="tx2"/>
                </a:solidFill>
              </a:rPr>
              <a:t>om welke taalvaardigheden gaat het?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Welke taalvaardigheden moeten studenten beter beheersen om goed mee te komen in de opleiding?</a:t>
            </a:r>
          </a:p>
          <a:p>
            <a:endParaRPr lang="nl-NL" sz="2000" dirty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Wat doen jullie daar nu aan?</a:t>
            </a:r>
          </a:p>
          <a:p>
            <a:endParaRPr lang="nl-NL" sz="2000" dirty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Wat is het resultaat daarvan?</a:t>
            </a:r>
          </a:p>
          <a:p>
            <a:endParaRPr lang="nl-NL" sz="2000" dirty="0"/>
          </a:p>
          <a:p>
            <a:endParaRPr lang="nl-NL" sz="2000" dirty="0" smtClean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374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b="1" dirty="0" smtClean="0">
                <a:solidFill>
                  <a:schemeClr val="accent1">
                    <a:lumMod val="50000"/>
                  </a:schemeClr>
                </a:solidFill>
              </a:rPr>
              <a:t>Ervaren knelpunten in alle vakken</a:t>
            </a:r>
            <a:r>
              <a:rPr lang="nl-NL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nl-NL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sz="1200" b="1" i="1" dirty="0">
                <a:solidFill>
                  <a:schemeClr val="accent1">
                    <a:lumMod val="50000"/>
                  </a:schemeClr>
                </a:solidFill>
              </a:rPr>
              <a:t>volgens docenten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studenten </a:t>
            </a:r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lezen </a:t>
            </a:r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slecht, halen niet de </a:t>
            </a:r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kern uit een </a:t>
            </a:r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tekst</a:t>
            </a:r>
            <a:endParaRPr lang="nl-NL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studenten </a:t>
            </a:r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hebben een slechte woordenschat</a:t>
            </a:r>
          </a:p>
          <a:p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studenten </a:t>
            </a:r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formuleren </a:t>
            </a:r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onduidelijk en spellen </a:t>
            </a:r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slecht</a:t>
            </a:r>
          </a:p>
          <a:p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endParaRPr lang="nl-NL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000" dirty="0" smtClean="0">
                <a:solidFill>
                  <a:schemeClr val="accent1">
                    <a:lumMod val="50000"/>
                  </a:schemeClr>
                </a:solidFill>
              </a:rPr>
              <a:t>studenten …</a:t>
            </a:r>
          </a:p>
          <a:p>
            <a:pPr lvl="1"/>
            <a:r>
              <a:rPr lang="nl-NL" sz="1900" dirty="0" smtClean="0">
                <a:solidFill>
                  <a:schemeClr val="accent1">
                    <a:lumMod val="50000"/>
                  </a:schemeClr>
                </a:solidFill>
              </a:rPr>
              <a:t>doen maar wat</a:t>
            </a:r>
          </a:p>
          <a:p>
            <a:pPr lvl="1"/>
            <a:r>
              <a:rPr lang="nl-NL" sz="1900" dirty="0" smtClean="0">
                <a:solidFill>
                  <a:schemeClr val="accent1">
                    <a:lumMod val="50000"/>
                  </a:schemeClr>
                </a:solidFill>
              </a:rPr>
              <a:t>denken niet na</a:t>
            </a:r>
          </a:p>
          <a:p>
            <a:pPr lvl="1"/>
            <a:r>
              <a:rPr lang="nl-NL" sz="1900" dirty="0" smtClean="0">
                <a:solidFill>
                  <a:schemeClr val="accent1">
                    <a:lumMod val="50000"/>
                  </a:schemeClr>
                </a:solidFill>
              </a:rPr>
              <a:t>hebben een slechte werkhouding</a:t>
            </a:r>
            <a:endParaRPr lang="nl-NL" sz="19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16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47" y="552587"/>
            <a:ext cx="6668499" cy="443592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99246" y="0"/>
            <a:ext cx="1015252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nl-NL" sz="12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Dienstverlenende 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</a:rPr>
              <a:t>werkzaamheden niveau 2, theorieboek</a:t>
            </a:r>
            <a:r>
              <a:rPr lang="nl-NL" sz="12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, Traject 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</a:rPr>
              <a:t>Dienstverlening, ThiemeMeulenhoff</a:t>
            </a:r>
            <a:endParaRPr lang="nl-NL" sz="1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5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178" y="243402"/>
            <a:ext cx="3488585" cy="455884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88127" y="243402"/>
            <a:ext cx="420591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nl-NL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Dienstverlenende werkzaamheden niveau 2, </a:t>
            </a:r>
            <a:endParaRPr lang="nl-NL" sz="120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nl-NL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werkboek</a:t>
            </a:r>
            <a:r>
              <a:rPr lang="nl-NL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Traject </a:t>
            </a:r>
            <a:r>
              <a:rPr lang="nl-NL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Dienstverlening</a:t>
            </a:r>
          </a:p>
          <a:p>
            <a:pPr lvl="0">
              <a:lnSpc>
                <a:spcPct val="110000"/>
              </a:lnSpc>
            </a:pPr>
            <a:r>
              <a:rPr lang="nl-NL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ThiemeMeulenhoff</a:t>
            </a:r>
            <a:endParaRPr lang="nl-NL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5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938" y="497779"/>
            <a:ext cx="6731153" cy="456678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687445" y="93683"/>
            <a:ext cx="7338224" cy="27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nl-NL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Dienstverlenende werkzaamheden niveau 2</a:t>
            </a:r>
            <a:r>
              <a:rPr lang="nl-NL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werkboek, Traject Dienstverlening. ThiemeMeulenhoff</a:t>
            </a:r>
            <a:endParaRPr lang="nl-NL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6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767</Words>
  <Application>Microsoft Office PowerPoint</Application>
  <PresentationFormat>Diavoorstelling (16:9)</PresentationFormat>
  <Paragraphs>207</Paragraphs>
  <Slides>26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Office-thema</vt:lpstr>
      <vt:lpstr>Kantoorthema</vt:lpstr>
      <vt:lpstr>Elke les is een taalles</vt:lpstr>
      <vt:lpstr>Programma</vt:lpstr>
      <vt:lpstr>Wat krijgen studenten bij Nederlands?</vt:lpstr>
      <vt:lpstr>Taal volgens Inspectie, PISA, OESO</vt:lpstr>
      <vt:lpstr>Uitwisseling 1: om welke taalvaardigheden gaat het?</vt:lpstr>
      <vt:lpstr>Ervaren knelpunten in alle vakken volgens docenten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werkt?</vt:lpstr>
      <vt:lpstr>Drie didactische tips</vt:lpstr>
      <vt:lpstr>Welke lessen lopen lekker?  Wat gebeurt er dan?</vt:lpstr>
      <vt:lpstr>Enkele hulpmiddelen voor studenten</vt:lpstr>
      <vt:lpstr>Voorbeeld stappenplan lezen</vt:lpstr>
      <vt:lpstr>Afspraken antwoorden formuleren</vt:lpstr>
      <vt:lpstr>Feedback op taalgebruik geven</vt:lpstr>
      <vt:lpstr>Cruciale schooltaalwoorden</vt:lpstr>
      <vt:lpstr>PowerPoint-presentatie</vt:lpstr>
      <vt:lpstr>Uitwisseling 2: Welke steun hebben studenten nodig?</vt:lpstr>
      <vt:lpstr>Bewust &gt; bereid &gt; bekwaam</vt:lpstr>
      <vt:lpstr>Meer informatie</vt:lpstr>
    </vt:vector>
  </TitlesOfParts>
  <Company>HFCM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Bianca Waijboer</dc:creator>
  <cp:lastModifiedBy>Tiddo</cp:lastModifiedBy>
  <cp:revision>44</cp:revision>
  <cp:lastPrinted>2018-03-27T07:47:34Z</cp:lastPrinted>
  <dcterms:created xsi:type="dcterms:W3CDTF">2017-12-14T08:28:41Z</dcterms:created>
  <dcterms:modified xsi:type="dcterms:W3CDTF">2018-03-27T07:54:09Z</dcterms:modified>
</cp:coreProperties>
</file>